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49"/>
  </p:notesMasterIdLst>
  <p:sldIdLst>
    <p:sldId id="293" r:id="rId2"/>
    <p:sldId id="314" r:id="rId3"/>
    <p:sldId id="452" r:id="rId4"/>
    <p:sldId id="323" r:id="rId5"/>
    <p:sldId id="409" r:id="rId6"/>
    <p:sldId id="410" r:id="rId7"/>
    <p:sldId id="423" r:id="rId8"/>
    <p:sldId id="381" r:id="rId9"/>
    <p:sldId id="445" r:id="rId10"/>
    <p:sldId id="424" r:id="rId11"/>
    <p:sldId id="425" r:id="rId12"/>
    <p:sldId id="422" r:id="rId13"/>
    <p:sldId id="421" r:id="rId14"/>
    <p:sldId id="426" r:id="rId15"/>
    <p:sldId id="427" r:id="rId16"/>
    <p:sldId id="416" r:id="rId17"/>
    <p:sldId id="428" r:id="rId18"/>
    <p:sldId id="420" r:id="rId19"/>
    <p:sldId id="328" r:id="rId20"/>
    <p:sldId id="443" r:id="rId21"/>
    <p:sldId id="444" r:id="rId22"/>
    <p:sldId id="357" r:id="rId23"/>
    <p:sldId id="429" r:id="rId24"/>
    <p:sldId id="430" r:id="rId25"/>
    <p:sldId id="352" r:id="rId26"/>
    <p:sldId id="431" r:id="rId27"/>
    <p:sldId id="319" r:id="rId28"/>
    <p:sldId id="434" r:id="rId29"/>
    <p:sldId id="366" r:id="rId30"/>
    <p:sldId id="335" r:id="rId31"/>
    <p:sldId id="437" r:id="rId32"/>
    <p:sldId id="436" r:id="rId33"/>
    <p:sldId id="435" r:id="rId34"/>
    <p:sldId id="438" r:id="rId35"/>
    <p:sldId id="441" r:id="rId36"/>
    <p:sldId id="447" r:id="rId37"/>
    <p:sldId id="454" r:id="rId38"/>
    <p:sldId id="383" r:id="rId39"/>
    <p:sldId id="389" r:id="rId40"/>
    <p:sldId id="448" r:id="rId41"/>
    <p:sldId id="453" r:id="rId42"/>
    <p:sldId id="451" r:id="rId43"/>
    <p:sldId id="450" r:id="rId44"/>
    <p:sldId id="446" r:id="rId45"/>
    <p:sldId id="399" r:id="rId46"/>
    <p:sldId id="442" r:id="rId47"/>
    <p:sldId id="400" r:id="rId48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3300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545" autoAdjust="0"/>
  </p:normalViewPr>
  <p:slideViewPr>
    <p:cSldViewPr>
      <p:cViewPr>
        <p:scale>
          <a:sx n="100" d="100"/>
          <a:sy n="100" d="100"/>
        </p:scale>
        <p:origin x="-7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9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5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AAA9C35-FCC7-43FC-98A7-DC2E09DC6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28C664-F89D-4104-A351-F41EA92F7422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A9C35-FCC7-43FC-98A7-DC2E09DC666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43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5A218-B66E-49AD-A827-88645249B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A02FB-4670-4982-83F3-1301E3EDF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0143A-4C06-4330-8B0E-4ADCCD1EF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F1E81-158A-4965-8F69-F3F94A71FA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F31A3-69B9-4B65-A7E6-EC8B3E0F3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4810C-BECA-45E2-8D64-F47AAF90A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CDF83-A2F2-4F3E-933E-6928ED7E6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3C890-71F3-4637-846A-58652EE8C1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28E72-E596-40C6-B22E-EBF3DE270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4EAE0-2251-4BDD-9B67-631335443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78D16-FF7A-410F-A3D4-263A5CE95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422AC167-B532-43C5-B849-DC642AA513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6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4.jpg@01C90DB0.DD813F10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2895600"/>
            <a:ext cx="91440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NPDES Boatyard Permit and Stormwater BMPs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95400" y="4800600"/>
            <a:ext cx="64008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Kurt Baumgarten, Gary Bailey and Greg Stegman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November 10, 2011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04800"/>
            <a:ext cx="3784478" cy="2433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Wash Sludge Disposal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800600"/>
          </a:xfrm>
        </p:spPr>
        <p:txBody>
          <a:bodyPr/>
          <a:lstStyle/>
          <a:p>
            <a:r>
              <a:rPr lang="en-US" dirty="0" smtClean="0"/>
              <a:t>Sludge – Likely a ”State Only Dangerous Waste” </a:t>
            </a:r>
          </a:p>
          <a:p>
            <a:r>
              <a:rPr lang="en-US" dirty="0" smtClean="0"/>
              <a:t>Either assume sludge is a ”State Only Dangerous Waste” or have fish bioassay done to verify</a:t>
            </a:r>
          </a:p>
          <a:p>
            <a:r>
              <a:rPr lang="en-US" dirty="0" smtClean="0"/>
              <a:t>Vacuum sander dust should be treated the same</a:t>
            </a:r>
          </a:p>
          <a:p>
            <a:r>
              <a:rPr lang="en-US" dirty="0" err="1" smtClean="0"/>
              <a:t>Info:http</a:t>
            </a:r>
            <a:r>
              <a:rPr lang="en-US" dirty="0" smtClean="0"/>
              <a:t>://</a:t>
            </a:r>
            <a:r>
              <a:rPr lang="en-US" dirty="0" err="1" smtClean="0"/>
              <a:t>www.ecy.wa.gov</a:t>
            </a:r>
            <a:r>
              <a:rPr lang="en-US" dirty="0" smtClean="0"/>
              <a:t>/programs/</a:t>
            </a:r>
            <a:r>
              <a:rPr lang="en-US" dirty="0" err="1" smtClean="0"/>
              <a:t>hwtr</a:t>
            </a:r>
            <a:r>
              <a:rPr lang="en-US" dirty="0" smtClean="0"/>
              <a:t>/</a:t>
            </a:r>
            <a:r>
              <a:rPr lang="en-US" dirty="0" err="1" smtClean="0"/>
              <a:t>manage_waste</a:t>
            </a:r>
            <a:r>
              <a:rPr lang="en-US" dirty="0" smtClean="0"/>
              <a:t>/</a:t>
            </a:r>
            <a:r>
              <a:rPr lang="en-US" dirty="0" err="1" smtClean="0"/>
              <a:t>des_intro.html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" indent="-20638">
              <a:buNone/>
            </a:pPr>
            <a:r>
              <a:rPr lang="en-US" dirty="0" smtClean="0"/>
              <a:t>Pressure wash wastewater:</a:t>
            </a:r>
          </a:p>
          <a:p>
            <a:pPr lvl="1">
              <a:buClr>
                <a:srgbClr val="FFFF00"/>
              </a:buClr>
              <a:buSzPct val="120000"/>
              <a:buFont typeface="Tahoma" pitchFamily="34" charset="0"/>
              <a:buChar char="•"/>
            </a:pPr>
            <a:r>
              <a:rPr lang="en-US" dirty="0" smtClean="0"/>
              <a:t>One sample/month: June, July, August, and September </a:t>
            </a:r>
          </a:p>
          <a:p>
            <a:pPr lvl="1">
              <a:buClr>
                <a:srgbClr val="FFFF00"/>
              </a:buClr>
              <a:buSzPct val="120000"/>
              <a:buFont typeface="Tahoma" pitchFamily="34" charset="0"/>
              <a:buChar char="•"/>
            </a:pPr>
            <a:r>
              <a:rPr lang="en-US" dirty="0" smtClean="0"/>
              <a:t>Compare to effluent limit</a:t>
            </a:r>
          </a:p>
          <a:p>
            <a:pPr>
              <a:buNone/>
            </a:pPr>
            <a:r>
              <a:rPr lang="en-US" dirty="0" smtClean="0"/>
              <a:t>Stormwater:</a:t>
            </a:r>
          </a:p>
          <a:p>
            <a:pPr marL="742950" indent="-285750"/>
            <a:r>
              <a:rPr lang="en-US" sz="2800" dirty="0" smtClean="0"/>
              <a:t>One sample/month: October, November, January, April, and May</a:t>
            </a:r>
          </a:p>
          <a:p>
            <a:pPr marL="742950" indent="-285750"/>
            <a:r>
              <a:rPr lang="en-US" sz="2800" dirty="0" smtClean="0"/>
              <a:t>Benchmark – seasonal average and max daily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Effluent Limits – POTW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2514600"/>
          <a:ext cx="6096000" cy="2286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Parameter</a:t>
                      </a:r>
                      <a:endParaRPr lang="en-US" sz="2400" b="0" dirty="0"/>
                    </a:p>
                  </a:txBody>
                  <a:tcPr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Maximum Daily</a:t>
                      </a:r>
                      <a:endParaRPr lang="en-US" sz="2400" b="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Total Copper </a:t>
                      </a:r>
                      <a:r>
                        <a:rPr lang="en-US" sz="2400" baseline="0" dirty="0" smtClean="0"/>
                        <a:t>(mg/L)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2.4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Total Zinc </a:t>
                      </a:r>
                      <a:r>
                        <a:rPr lang="en-US" sz="2400" baseline="0" dirty="0" smtClean="0"/>
                        <a:t>(mg/L)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3.3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Total Lead (mg/L)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1.2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pH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5.0-11.0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Benchmarks - Stormwater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r>
              <a:rPr lang="en-US" dirty="0" smtClean="0"/>
              <a:t>Fresh and Marine Water - Grab</a:t>
            </a:r>
          </a:p>
          <a:p>
            <a:endParaRPr lang="en-US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371600" y="3124200"/>
          <a:ext cx="6096000" cy="2468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Parameter</a:t>
                      </a:r>
                      <a:endParaRPr lang="en-US" sz="2400" b="0" dirty="0"/>
                    </a:p>
                  </a:txBody>
                  <a:tcPr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Seasonal Average</a:t>
                      </a:r>
                      <a:endParaRPr lang="en-US" sz="2400" b="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Maximum Daily (avg.)</a:t>
                      </a:r>
                      <a:endParaRPr lang="en-US" sz="2400" b="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Total Copper</a:t>
                      </a:r>
                      <a:r>
                        <a:rPr lang="en-US" sz="2400" baseline="0" dirty="0" smtClean="0"/>
                        <a:t> (µL)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147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Total Zinc </a:t>
                      </a:r>
                      <a:r>
                        <a:rPr lang="en-US" sz="2400" baseline="0" dirty="0" smtClean="0"/>
                        <a:t>(µL)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85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90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3810000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dirty="0" smtClean="0"/>
              <a:t>One time sampling winter 2012 for: </a:t>
            </a:r>
          </a:p>
          <a:p>
            <a:pPr marL="457200">
              <a:spcBef>
                <a:spcPts val="1200"/>
              </a:spcBef>
              <a:spcAft>
                <a:spcPts val="600"/>
              </a:spcAft>
            </a:pPr>
            <a:r>
              <a:rPr lang="en-US" dirty="0" smtClean="0"/>
              <a:t>BOD</a:t>
            </a:r>
            <a:r>
              <a:rPr lang="en-US" smtClean="0"/>
              <a:t>, Nitrate / Nitrite </a:t>
            </a:r>
            <a:r>
              <a:rPr lang="en-US" dirty="0" smtClean="0"/>
              <a:t>(marine) </a:t>
            </a:r>
          </a:p>
          <a:p>
            <a:pPr marL="457200">
              <a:spcBef>
                <a:spcPts val="1200"/>
              </a:spcBef>
              <a:spcAft>
                <a:spcPts val="600"/>
              </a:spcAft>
            </a:pPr>
            <a:r>
              <a:rPr lang="en-US" dirty="0" smtClean="0"/>
              <a:t>BOD, Phosphorus (fresh water)</a:t>
            </a:r>
          </a:p>
          <a:p>
            <a:pPr marL="457200">
              <a:spcBef>
                <a:spcPts val="1200"/>
              </a:spcBef>
              <a:spcAft>
                <a:spcPts val="600"/>
              </a:spcAft>
            </a:pPr>
            <a:r>
              <a:rPr lang="en-US" dirty="0" smtClean="0"/>
              <a:t>Any additional sampling must be included in the DMR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003300"/>
          </a:xfrm>
        </p:spPr>
        <p:txBody>
          <a:bodyPr/>
          <a:lstStyle/>
          <a:p>
            <a:r>
              <a:rPr lang="en-US" dirty="0" smtClean="0"/>
              <a:t>Values Above Benchmark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334000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400" dirty="0" smtClean="0"/>
              <a:t>The response to </a:t>
            </a:r>
            <a:r>
              <a:rPr lang="en-US" sz="2400" u="sng" dirty="0" smtClean="0"/>
              <a:t>ANY</a:t>
            </a:r>
            <a:r>
              <a:rPr lang="en-US" sz="2400" dirty="0" smtClean="0"/>
              <a:t> monitoring result above a benchmark value for each DMR:</a:t>
            </a:r>
          </a:p>
          <a:p>
            <a:pPr marL="419100" indent="-419100" defTabSz="169863">
              <a:spcBef>
                <a:spcPts val="1200"/>
              </a:spcBef>
              <a:spcAft>
                <a:spcPts val="600"/>
              </a:spcAft>
              <a:buNone/>
              <a:tabLst>
                <a:tab pos="0" algn="l"/>
              </a:tabLst>
              <a:defRPr/>
            </a:pPr>
            <a:r>
              <a:rPr lang="en-US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Level One Response:</a:t>
            </a:r>
          </a:p>
          <a:p>
            <a:pPr marL="857250" lvl="1" indent="-407988" defTabSz="169863">
              <a:spcBef>
                <a:spcPts val="1200"/>
              </a:spcBef>
              <a:spcAft>
                <a:spcPts val="600"/>
              </a:spcAft>
              <a:buClr>
                <a:srgbClr val="FFFF00"/>
              </a:buClr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en-US" sz="2400" dirty="0" smtClean="0">
                <a:latin typeface="Tahoma" charset="0"/>
              </a:rPr>
              <a:t>Inspection to evaluate possible sources </a:t>
            </a:r>
          </a:p>
          <a:p>
            <a:pPr marL="857250" lvl="1" indent="-407988" defTabSz="169863">
              <a:spcBef>
                <a:spcPts val="1200"/>
              </a:spcBef>
              <a:spcAft>
                <a:spcPts val="600"/>
              </a:spcAft>
              <a:buClr>
                <a:srgbClr val="FFFF00"/>
              </a:buClr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en-US" sz="2400" dirty="0" smtClean="0">
                <a:latin typeface="Tahoma" charset="0"/>
              </a:rPr>
              <a:t>Identify source /operational control methods </a:t>
            </a:r>
          </a:p>
          <a:p>
            <a:pPr marL="857250" lvl="1" indent="-407988" defTabSz="169863">
              <a:spcBef>
                <a:spcPts val="1200"/>
              </a:spcBef>
              <a:spcAft>
                <a:spcPts val="600"/>
              </a:spcAft>
              <a:buClr>
                <a:srgbClr val="FFFF00"/>
              </a:buClr>
              <a:buFont typeface="Arial" pitchFamily="34" charset="0"/>
              <a:buChar char="•"/>
              <a:tabLst>
                <a:tab pos="228600" algn="l"/>
              </a:tabLst>
              <a:defRPr/>
            </a:pPr>
            <a:r>
              <a:rPr lang="en-US" sz="2400" dirty="0" smtClean="0">
                <a:latin typeface="Tahoma" charset="0"/>
              </a:rPr>
              <a:t>Evaluate whether any improvements or changes to the stormwater pollution prevention plan are required</a:t>
            </a:r>
          </a:p>
          <a:p>
            <a:pPr marL="857250" lvl="1" indent="-400050" defTabSz="169863">
              <a:spcBef>
                <a:spcPts val="1200"/>
              </a:spcBef>
              <a:spcAft>
                <a:spcPts val="600"/>
              </a:spcAft>
              <a:buClr>
                <a:srgbClr val="FFFF00"/>
              </a:buClr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en-US" sz="2400" dirty="0" smtClean="0">
                <a:latin typeface="Tahoma" charset="0"/>
              </a:rPr>
              <a:t>Summarize the inspection results, including remedial actions taken, if any,  and place them in the SWPPP and DMR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96200" cy="1143000"/>
          </a:xfrm>
        </p:spPr>
        <p:txBody>
          <a:bodyPr/>
          <a:lstStyle/>
          <a:p>
            <a:r>
              <a:rPr lang="en-US" sz="4400" dirty="0" smtClean="0"/>
              <a:t>Values Above Benchmark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dirty="0" smtClean="0"/>
              <a:t>The response to </a:t>
            </a:r>
            <a:r>
              <a:rPr lang="en-US" u="sng" dirty="0" smtClean="0"/>
              <a:t>FOUR</a:t>
            </a:r>
            <a:r>
              <a:rPr lang="en-US" dirty="0" smtClean="0"/>
              <a:t> monitoring results for a parameter above benchmark values:</a:t>
            </a:r>
          </a:p>
          <a:p>
            <a:pPr defTabSz="339725"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Level Two Response:</a:t>
            </a:r>
          </a:p>
          <a:p>
            <a:pPr lvl="1" defTabSz="339725">
              <a:spcBef>
                <a:spcPts val="1200"/>
              </a:spcBef>
              <a:spcAft>
                <a:spcPts val="600"/>
              </a:spcAft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latin typeface="Tahoma" charset="0"/>
              </a:rPr>
              <a:t>complete the requirements for level I response.</a:t>
            </a:r>
          </a:p>
          <a:p>
            <a:pPr lvl="1" defTabSz="339725">
              <a:spcBef>
                <a:spcPts val="1200"/>
              </a:spcBef>
              <a:spcAft>
                <a:spcPts val="600"/>
              </a:spcAft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latin typeface="Tahoma" charset="0"/>
              </a:rPr>
              <a:t>evaluate treatment practices or structures</a:t>
            </a:r>
          </a:p>
          <a:p>
            <a:pPr marL="701675" lvl="1" indent="-244475" defTabSz="339725">
              <a:spcBef>
                <a:spcPts val="1200"/>
              </a:spcBef>
              <a:spcAft>
                <a:spcPts val="600"/>
              </a:spcAft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latin typeface="Tahoma" charset="0"/>
              </a:rPr>
              <a:t>submit a level 2 report to Ecology within three months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Values Above Benchmark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400" dirty="0" smtClean="0"/>
              <a:t>The response to </a:t>
            </a:r>
            <a:r>
              <a:rPr lang="en-US" sz="2400" u="sng" dirty="0" smtClean="0"/>
              <a:t>SIX</a:t>
            </a:r>
            <a:r>
              <a:rPr lang="en-US" sz="2400" dirty="0" smtClean="0"/>
              <a:t> monitoring results for a parameter above benchmark values: </a:t>
            </a:r>
          </a:p>
          <a:p>
            <a:pPr defTabSz="234950"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en-US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Level Three Response:</a:t>
            </a:r>
          </a:p>
          <a:p>
            <a:pPr lvl="1" indent="-293688" defTabSz="234950">
              <a:spcBef>
                <a:spcPts val="1200"/>
              </a:spcBef>
              <a:spcAft>
                <a:spcPts val="600"/>
              </a:spcAft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en-US" sz="2400" dirty="0" smtClean="0">
                <a:latin typeface="Tahoma" charset="0"/>
              </a:rPr>
              <a:t>Complete the requirements for level I response.</a:t>
            </a:r>
          </a:p>
          <a:p>
            <a:pPr marL="722313" lvl="1" indent="-273050" defTabSz="234950">
              <a:spcBef>
                <a:spcPts val="1200"/>
              </a:spcBef>
              <a:spcAft>
                <a:spcPts val="600"/>
              </a:spcAft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en-US" sz="2400" dirty="0" smtClean="0">
                <a:latin typeface="Tahoma" charset="0"/>
              </a:rPr>
              <a:t>Prepare an engineering report (WAC 173-240, guidance, contact Ecology).</a:t>
            </a:r>
          </a:p>
          <a:p>
            <a:pPr marL="722313" lvl="1" indent="-273050" defTabSz="234950">
              <a:spcBef>
                <a:spcPts val="1200"/>
              </a:spcBef>
              <a:spcAft>
                <a:spcPts val="600"/>
              </a:spcAft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en-US" sz="2400" dirty="0" smtClean="0">
                <a:latin typeface="Tahoma" charset="0"/>
              </a:rPr>
              <a:t>Submit within 3 months.</a:t>
            </a:r>
          </a:p>
          <a:p>
            <a:pPr marL="722313" lvl="1" indent="-273050" defTabSz="234950">
              <a:spcBef>
                <a:spcPts val="1200"/>
              </a:spcBef>
              <a:spcAft>
                <a:spcPts val="600"/>
              </a:spcAft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en-US" sz="2400" dirty="0" smtClean="0">
                <a:latin typeface="Tahoma" charset="0"/>
              </a:rPr>
              <a:t>Implement treatment or treatment BMP within 12 months.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400" dirty="0" smtClean="0"/>
              <a:t>Any facility that is required to produce a level 2 or level 3 report in the previous permit retains that obligation in the new permit.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Hardship Certification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343400"/>
          </a:xfrm>
        </p:spPr>
        <p:txBody>
          <a:bodyPr/>
          <a:lstStyle/>
          <a:p>
            <a:r>
              <a:rPr lang="en-US" sz="3000" dirty="0" smtClean="0"/>
              <a:t>Submit signed certification (with the engineering report) that the facility cannot afford the treatment necessary to meet benchmarks.</a:t>
            </a:r>
          </a:p>
          <a:p>
            <a:r>
              <a:rPr lang="en-US" sz="3000" dirty="0" smtClean="0"/>
              <a:t>Request a period of time to finance the treatment - compliance schedule</a:t>
            </a:r>
          </a:p>
          <a:p>
            <a:r>
              <a:rPr lang="en-US" sz="3000" dirty="0" smtClean="0"/>
              <a:t>Ecology reviews and issues Administrative Order with compliance schedule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Mandatory BMPs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5410200"/>
          </a:xfrm>
        </p:spPr>
        <p:txBody>
          <a:bodyPr>
            <a:normAutofit lnSpcReduction="10000"/>
          </a:bodyPr>
          <a:lstStyle/>
          <a:p>
            <a:pPr lvl="1" eaLnBrk="1" hangingPunct="1"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BMP Education</a:t>
            </a:r>
          </a:p>
          <a:p>
            <a:pPr lvl="1" eaLnBrk="1" hangingPunct="1"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Vacuum Sanders</a:t>
            </a:r>
          </a:p>
          <a:p>
            <a:pPr lvl="1" eaLnBrk="1" hangingPunct="1"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Tidal Grids</a:t>
            </a:r>
          </a:p>
          <a:p>
            <a:pPr lvl="1" eaLnBrk="1" hangingPunct="1"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In-water Vessel Maintenance and Repair</a:t>
            </a:r>
          </a:p>
          <a:p>
            <a:pPr lvl="1" eaLnBrk="1" hangingPunct="1"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Upland Vessel Maintenance and Repair</a:t>
            </a:r>
          </a:p>
          <a:p>
            <a:pPr lvl="1" eaLnBrk="1" hangingPunct="1"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Solids and Chemicals Management</a:t>
            </a:r>
          </a:p>
          <a:p>
            <a:pPr lvl="1" eaLnBrk="1" hangingPunct="1"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Paint and Solvent Use</a:t>
            </a:r>
          </a:p>
          <a:p>
            <a:pPr lvl="1" eaLnBrk="1" hangingPunct="1"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Oils and Bilge Water Management</a:t>
            </a:r>
          </a:p>
          <a:p>
            <a:pPr lvl="1" eaLnBrk="1" hangingPunct="1"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Sacrificial Zinc Management</a:t>
            </a:r>
          </a:p>
          <a:p>
            <a:pPr lvl="1" eaLnBrk="1" hangingPunct="1"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Sewage and Gray Water Discharges</a:t>
            </a:r>
          </a:p>
          <a:p>
            <a:pPr lvl="1" eaLnBrk="1" hangingPunct="1"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Wash Pad Decontamination</a:t>
            </a:r>
          </a:p>
          <a:p>
            <a:pPr lvl="1" eaLnBrk="1" hangingPunct="1">
              <a:buNone/>
              <a:defRPr/>
            </a:pPr>
            <a:endParaRPr lang="en-US" dirty="0" smtClean="0"/>
          </a:p>
          <a:p>
            <a:pPr lvl="1" eaLnBrk="1" hangingPunct="1"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Main Points for Today’s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2971800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sz="3600" dirty="0" smtClean="0"/>
              <a:t>The Permit - Overview</a:t>
            </a:r>
          </a:p>
          <a:p>
            <a:pPr eaLnBrk="1" hangingPunct="1">
              <a:defRPr/>
            </a:pPr>
            <a:r>
              <a:rPr lang="en-US" sz="3600" dirty="0" smtClean="0"/>
              <a:t>Mandatory BMP discussion 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BMP Notices</a:t>
            </a:r>
            <a:endParaRPr lang="en-US" dirty="0"/>
          </a:p>
        </p:txBody>
      </p:sp>
      <p:pic>
        <p:nvPicPr>
          <p:cNvPr id="6" name="Picture 3" descr="Y:\Stormwater\Boatyard SW\Boatyard Photos\Skagit Boatyards\BYSW - LaConner Maritime Services - WAG030074\BYSW - Laconner Maritime Svcs - WAG030074 - June 27 2007 AC\IMG_47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2362200"/>
            <a:ext cx="4927600" cy="3695700"/>
          </a:xfrm>
          <a:solidFill>
            <a:schemeClr val="accent1">
              <a:lumMod val="75000"/>
            </a:schemeClr>
          </a:solidFill>
        </p:spPr>
      </p:pic>
      <p:pic>
        <p:nvPicPr>
          <p:cNvPr id="6146" name="Picture 2" descr="Y:\Stormwater\Boatyard SW\Boatyard Photos\Skagit Boatyards\BYSW - North Island Boat Co\North Island Boat Co. January 19 2011\IMG_53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1447800"/>
            <a:ext cx="3086100" cy="4114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 bwMode="auto">
          <a:xfrm>
            <a:off x="3810000" y="4876800"/>
            <a:ext cx="685800" cy="38100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019800" y="1905000"/>
            <a:ext cx="2057400" cy="152400"/>
          </a:xfrm>
          <a:prstGeom prst="rect">
            <a:avLst/>
          </a:prstGeom>
          <a:solidFill>
            <a:schemeClr val="tx2">
              <a:lumMod val="6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Mandatory BMPs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505200"/>
          </a:xfrm>
        </p:spPr>
        <p:txBody>
          <a:bodyPr/>
          <a:lstStyle/>
          <a:p>
            <a:pPr>
              <a:buNone/>
            </a:pPr>
            <a:r>
              <a:rPr lang="en-US" sz="3600" dirty="0" smtClean="0"/>
              <a:t>Vacuum Sanders</a:t>
            </a:r>
          </a:p>
          <a:p>
            <a:r>
              <a:rPr lang="en-US" dirty="0" smtClean="0"/>
              <a:t>Required for all bottom preparation</a:t>
            </a:r>
          </a:p>
          <a:p>
            <a:r>
              <a:rPr lang="en-US" dirty="0" smtClean="0"/>
              <a:t>Process for approval of alternatives</a:t>
            </a:r>
          </a:p>
          <a:p>
            <a:r>
              <a:rPr lang="en-US" dirty="0" smtClean="0"/>
              <a:t>Treat dust from hulls like pressure wash sludge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Vacuum Sanders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251" name="Picture 4" descr="IMG_56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76400"/>
            <a:ext cx="3460750" cy="237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Documents and Settings\Kuba461\Desktop\NMTA PHOTOS\IMG_53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438400"/>
            <a:ext cx="3962400" cy="2971800"/>
          </a:xfrm>
          <a:prstGeom prst="rect">
            <a:avLst/>
          </a:prstGeom>
          <a:noFill/>
        </p:spPr>
      </p:pic>
      <p:pic>
        <p:nvPicPr>
          <p:cNvPr id="3075" name="Picture 3" descr="C:\Documents and Settings\Kuba461\Desktop\NMTA PHOTOS\IMG_36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4267200"/>
            <a:ext cx="3073400" cy="23050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Mandatory BMPs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19600"/>
          </a:xfrm>
        </p:spPr>
        <p:txBody>
          <a:bodyPr/>
          <a:lstStyle/>
          <a:p>
            <a:pPr>
              <a:buNone/>
            </a:pPr>
            <a:r>
              <a:rPr lang="en-US" sz="3600" dirty="0" smtClean="0"/>
              <a:t>Tidal Grids</a:t>
            </a:r>
          </a:p>
          <a:p>
            <a:r>
              <a:rPr lang="en-US" dirty="0" smtClean="0"/>
              <a:t>Visual inspection and emergency repair  </a:t>
            </a:r>
          </a:p>
          <a:p>
            <a:pPr>
              <a:buNone/>
            </a:pPr>
            <a:r>
              <a:rPr lang="en-US" sz="3600" dirty="0" smtClean="0"/>
              <a:t>In-water Vessel Maintenance and Repair </a:t>
            </a:r>
          </a:p>
          <a:p>
            <a:r>
              <a:rPr lang="en-US" dirty="0" smtClean="0"/>
              <a:t>No hull work or work from float</a:t>
            </a:r>
          </a:p>
          <a:p>
            <a:r>
              <a:rPr lang="en-US" dirty="0" smtClean="0"/>
              <a:t>Limited to 25% of topside</a:t>
            </a:r>
          </a:p>
          <a:p>
            <a:r>
              <a:rPr lang="en-US" dirty="0" smtClean="0"/>
              <a:t>Collect all debris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Mandatory BMPs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72000"/>
          </a:xfrm>
        </p:spPr>
        <p:txBody>
          <a:bodyPr/>
          <a:lstStyle/>
          <a:p>
            <a:pPr>
              <a:buNone/>
            </a:pPr>
            <a:r>
              <a:rPr lang="en-US" sz="3600" dirty="0" smtClean="0"/>
              <a:t>Upland Vessel Maintenance and Repair and Solids Management</a:t>
            </a:r>
          </a:p>
          <a:p>
            <a:r>
              <a:rPr lang="en-US" sz="3000" dirty="0" smtClean="0"/>
              <a:t>Prevent the release of all particles, oils, grits, dust, flakes, chips, drips etc. to environment and waters of the state – </a:t>
            </a:r>
            <a:r>
              <a:rPr lang="en-US" sz="3000" u="sng" dirty="0" smtClean="0"/>
              <a:t>collect once a day</a:t>
            </a:r>
            <a:r>
              <a:rPr lang="en-US" sz="3000" dirty="0" smtClean="0"/>
              <a:t> if necessary</a:t>
            </a:r>
          </a:p>
          <a:p>
            <a:r>
              <a:rPr lang="en-US" sz="3000" dirty="0" smtClean="0"/>
              <a:t>Tarp, tent, drip trays, vacuum, sweep etc.</a:t>
            </a:r>
          </a:p>
          <a:p>
            <a:r>
              <a:rPr lang="en-US" sz="3000" dirty="0" smtClean="0"/>
              <a:t>Marine railway – no over water work (one boat length rule)</a:t>
            </a:r>
            <a:endParaRPr lang="en-US" sz="3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Solids Management</a:t>
            </a:r>
          </a:p>
        </p:txBody>
      </p:sp>
      <p:pic>
        <p:nvPicPr>
          <p:cNvPr id="16387" name="Picture 2" descr="Y:\Stormwater\Boatyard SW\Boatyard Presentations\Photos\PC0101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" y="1905000"/>
            <a:ext cx="4344811" cy="2826745"/>
          </a:xfrm>
          <a:noFill/>
        </p:spPr>
      </p:pic>
      <p:pic>
        <p:nvPicPr>
          <p:cNvPr id="2050" name="Picture 2" descr="Y:\Stormwater\Boatyard SW\Boatyard Photos\Whatcom Boatyards\BYSW - The Landings at Colony Wharf WAG03006\BYSW - The Landings at Colony Wharf ( Buffalo Boats) May 28 2010 KB\IMG_41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3600" y="3505200"/>
            <a:ext cx="4241800" cy="31813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Solids Management</a:t>
            </a:r>
            <a:endParaRPr lang="en-US" dirty="0"/>
          </a:p>
        </p:txBody>
      </p:sp>
      <p:pic>
        <p:nvPicPr>
          <p:cNvPr id="3" name="Picture 2" descr="Y:\Stormwater\Boatyard SW\Boatyard Photos\San Juan Boatyards\BYSW - Al Jensen and Sons Inc - WAG030001 - July 31 2007\IMG_48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28600" y="2514600"/>
            <a:ext cx="4397022" cy="2895600"/>
          </a:xfrm>
          <a:prstGeom prst="rect">
            <a:avLst/>
          </a:prstGeom>
          <a:noFill/>
        </p:spPr>
      </p:pic>
      <p:pic>
        <p:nvPicPr>
          <p:cNvPr id="1026" name="Picture 2" descr="C:\Documents and Settings\Kuba461\Desktop\NMTA PHOTOS\IMG_59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505200"/>
            <a:ext cx="3860800" cy="304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Solids Management</a:t>
            </a:r>
          </a:p>
        </p:txBody>
      </p:sp>
      <p:pic>
        <p:nvPicPr>
          <p:cNvPr id="47107" name="Picture 2" descr="Y:\Stormwater\Boatyard SW\Boatyard Photos\Skagit Boatyards\BYSW - Cap Sante Marine South - WAG030012 - Aug 30 2007\IMG_532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38200" y="1905000"/>
            <a:ext cx="6934200" cy="44577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Leaks and Spills</a:t>
            </a:r>
            <a:endParaRPr lang="en-US" dirty="0"/>
          </a:p>
        </p:txBody>
      </p:sp>
      <p:pic>
        <p:nvPicPr>
          <p:cNvPr id="4" name="Picture 2" descr="Y:\Stormwater\Boatyard SW\Boatyard Photos\Skagit Boatyards\BYSW - Skyline Marina &amp; North Island Boat Co - WAG030039C - Apr 12 2007\Skyline Marina &amp; North Island Boat Co - WAG030039C - Apr 17 2007 KB\IMG_03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3733800"/>
            <a:ext cx="3962400" cy="2971800"/>
          </a:xfrm>
          <a:prstGeom prst="rect">
            <a:avLst/>
          </a:prstGeom>
          <a:noFill/>
        </p:spPr>
      </p:pic>
      <p:pic>
        <p:nvPicPr>
          <p:cNvPr id="5" name="Picture 2" descr="Y:\Stormwater\Boatyard SW\Boatyard Photos\Whatcom Boatyards\BYSW - Westman Marine Inc - WAG030053 - Aug 10 2007\IMG_1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257800" y="685800"/>
            <a:ext cx="3048000" cy="2286000"/>
          </a:xfrm>
          <a:prstGeom prst="rect">
            <a:avLst/>
          </a:prstGeom>
          <a:noFill/>
        </p:spPr>
      </p:pic>
      <p:pic>
        <p:nvPicPr>
          <p:cNvPr id="4098" name="Picture 2" descr="Y:\Stormwater\Boatyard SW\Boatyard Photos\Whatcom Boatyards\BYSW - The Landings at Colony Wharf WAG03006\BYSW - The Landings at Colony Wharf ( Buffalo Boats) May 28 2010 KB\IMG_41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752600"/>
            <a:ext cx="4165600" cy="3124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Spills</a:t>
            </a:r>
            <a:endParaRPr lang="en-US" dirty="0"/>
          </a:p>
        </p:txBody>
      </p:sp>
      <p:pic>
        <p:nvPicPr>
          <p:cNvPr id="73731" name="Picture 2" descr="IMG_202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600200"/>
            <a:ext cx="2743200" cy="3224892"/>
          </a:xfrm>
        </p:spPr>
      </p:pic>
      <p:pic>
        <p:nvPicPr>
          <p:cNvPr id="7" name="Picture 2" descr="Y:\Stormwater\Boatyard SW\Boatyard Photos\Skagit Boatyards\BYSW - Skyline Marina &amp; North Island Boat Co - WAG030039C - Apr 12 2007\Skyline Marina &amp; North Island Boat Co - WAG030039C - Apr 17 2007 KB\IMG_03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38600" y="381000"/>
            <a:ext cx="4191000" cy="3143250"/>
          </a:xfrm>
          <a:prstGeom prst="rect">
            <a:avLst/>
          </a:prstGeom>
          <a:noFill/>
        </p:spPr>
      </p:pic>
      <p:pic>
        <p:nvPicPr>
          <p:cNvPr id="5" name="Content Placeholder 3" descr="IMG_194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276600" y="3733800"/>
            <a:ext cx="4038600" cy="27959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Boatyard General Permit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657600"/>
          </a:xfrm>
        </p:spPr>
        <p:txBody>
          <a:bodyPr/>
          <a:lstStyle/>
          <a:p>
            <a:r>
              <a:rPr lang="en-US" dirty="0" smtClean="0"/>
              <a:t>Sector Specific Permit</a:t>
            </a:r>
          </a:p>
          <a:p>
            <a:r>
              <a:rPr lang="en-US" dirty="0" smtClean="0"/>
              <a:t>Authorizes and regulates the discharge of point source pollution</a:t>
            </a:r>
          </a:p>
          <a:p>
            <a:r>
              <a:rPr lang="en-US" dirty="0" smtClean="0"/>
              <a:t>Implements the National Pollutant Discharge Elimination System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Covered Work Area</a:t>
            </a:r>
            <a:endParaRPr lang="en-US" dirty="0"/>
          </a:p>
        </p:txBody>
      </p:sp>
      <p:pic>
        <p:nvPicPr>
          <p:cNvPr id="512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981200"/>
            <a:ext cx="4749800" cy="3562350"/>
          </a:xfr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048000"/>
            <a:ext cx="46228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Marine Railway</a:t>
            </a:r>
            <a:endParaRPr lang="en-US" dirty="0"/>
          </a:p>
        </p:txBody>
      </p:sp>
      <p:pic>
        <p:nvPicPr>
          <p:cNvPr id="4098" name="Picture 2" descr="C:\Documents and Settings\Kuba461\Desktop\NMTA PHOTOS\IMG_1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752600"/>
            <a:ext cx="6146800" cy="46101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Mandatory BMPs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3600" dirty="0" smtClean="0"/>
              <a:t>Paint and Solvent Use</a:t>
            </a:r>
          </a:p>
          <a:p>
            <a:r>
              <a:rPr lang="en-US" dirty="0" smtClean="0"/>
              <a:t>Prevent release to environment  and waters of the state</a:t>
            </a:r>
          </a:p>
          <a:p>
            <a:r>
              <a:rPr lang="en-US" dirty="0" smtClean="0"/>
              <a:t>Tarps and trays</a:t>
            </a:r>
          </a:p>
          <a:p>
            <a:r>
              <a:rPr lang="en-US" dirty="0" smtClean="0"/>
              <a:t>Mix or transfer with pans and trays</a:t>
            </a:r>
          </a:p>
          <a:p>
            <a:r>
              <a:rPr lang="en-US" dirty="0" smtClean="0"/>
              <a:t>Painting over or near water prohibited except for touch-up, letters, numbers, etc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84300"/>
          </a:xfrm>
        </p:spPr>
        <p:txBody>
          <a:bodyPr/>
          <a:lstStyle/>
          <a:p>
            <a:r>
              <a:rPr lang="en-US" dirty="0" smtClean="0"/>
              <a:t>Paints and Solvent Use</a:t>
            </a:r>
            <a:endParaRPr lang="en-US" dirty="0"/>
          </a:p>
        </p:txBody>
      </p:sp>
      <p:pic>
        <p:nvPicPr>
          <p:cNvPr id="3074" name="Picture 2" descr="C:\Documents and Settings\Kuba461\Desktop\NMTA PHOTOS\IMG_59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971800"/>
            <a:ext cx="3467100" cy="3657600"/>
          </a:xfrm>
          <a:prstGeom prst="rect">
            <a:avLst/>
          </a:prstGeom>
          <a:noFill/>
        </p:spPr>
      </p:pic>
      <p:pic>
        <p:nvPicPr>
          <p:cNvPr id="3075" name="Picture 3" descr="C:\Documents and Settings\Kuba461\Desktop\NMTA PHOTOS\IMG_36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2819400"/>
            <a:ext cx="3352800" cy="3886200"/>
          </a:xfrm>
          <a:prstGeom prst="rect">
            <a:avLst/>
          </a:prstGeom>
          <a:noFill/>
        </p:spPr>
      </p:pic>
      <p:pic>
        <p:nvPicPr>
          <p:cNvPr id="5" name="Picture 2" descr="Y:\Stormwater\Boatyard SW\Boatyard Presentations\Photos\P50402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124200" y="1219200"/>
            <a:ext cx="3869736" cy="2895600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Mandatory BMPs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3600" dirty="0" smtClean="0"/>
              <a:t>Oils and Bilge Water Management</a:t>
            </a:r>
          </a:p>
          <a:p>
            <a:r>
              <a:rPr lang="en-US" dirty="0" smtClean="0"/>
              <a:t>No sheen</a:t>
            </a:r>
          </a:p>
          <a:p>
            <a:r>
              <a:rPr lang="en-US" dirty="0" smtClean="0"/>
              <a:t>No soaps, dispersants, emulsifying agents</a:t>
            </a:r>
          </a:p>
          <a:p>
            <a:r>
              <a:rPr lang="en-US" dirty="0" smtClean="0"/>
              <a:t>Drip pans and containment for any fuel transfers</a:t>
            </a:r>
          </a:p>
          <a:p>
            <a:r>
              <a:rPr lang="en-US" dirty="0" smtClean="0"/>
              <a:t>Pads and boom available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231900"/>
          </a:xfrm>
        </p:spPr>
        <p:txBody>
          <a:bodyPr/>
          <a:lstStyle/>
          <a:p>
            <a:r>
              <a:rPr lang="en-US" dirty="0" smtClean="0"/>
              <a:t>Mandatory BMPs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2895600" cy="4114800"/>
          </a:xfrm>
        </p:spPr>
        <p:txBody>
          <a:bodyPr/>
          <a:lstStyle/>
          <a:p>
            <a:pPr>
              <a:buNone/>
            </a:pPr>
            <a:r>
              <a:rPr lang="en-US" sz="3600" dirty="0" smtClean="0"/>
              <a:t>Zincs</a:t>
            </a:r>
          </a:p>
          <a:p>
            <a:r>
              <a:rPr lang="en-US" dirty="0" smtClean="0"/>
              <a:t>Keep out of stormwater</a:t>
            </a:r>
          </a:p>
          <a:p>
            <a:r>
              <a:rPr lang="en-US" dirty="0" smtClean="0"/>
              <a:t>Store in covered container</a:t>
            </a:r>
          </a:p>
          <a:p>
            <a:r>
              <a:rPr lang="en-US" dirty="0" smtClean="0"/>
              <a:t>Recycle</a:t>
            </a:r>
          </a:p>
          <a:p>
            <a:endParaRPr lang="en-US" dirty="0"/>
          </a:p>
        </p:txBody>
      </p:sp>
      <p:pic>
        <p:nvPicPr>
          <p:cNvPr id="6" name="Picture 2" descr="Y:\Stormwater\Boatyard SW\Boatyard Photos\Skagit Boatyards\BYSW - Marine Servicenter\Marine Servicenter November 30, 2010\IMG_51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524000"/>
            <a:ext cx="2724150" cy="3632200"/>
          </a:xfrm>
          <a:prstGeom prst="rect">
            <a:avLst/>
          </a:prstGeom>
          <a:noFill/>
        </p:spPr>
      </p:pic>
      <p:pic>
        <p:nvPicPr>
          <p:cNvPr id="5122" name="Picture 2" descr="Y:\Stormwater\Boatyard SW\Boatyard Photos\Skagit Boatyards\BYSW - Cap Sante Marine South - WAG030022 - Aug 30 2007\Cap Sante Marine South - WAG030022 April 1 2010 KB\IMG_39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2438400"/>
            <a:ext cx="3086100" cy="411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Mandatory BMPs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733800"/>
          </a:xfrm>
        </p:spPr>
        <p:txBody>
          <a:bodyPr/>
          <a:lstStyle/>
          <a:p>
            <a:pPr>
              <a:buNone/>
            </a:pPr>
            <a:r>
              <a:rPr lang="en-US" sz="3600" dirty="0" smtClean="0"/>
              <a:t>Chemical Management</a:t>
            </a:r>
          </a:p>
          <a:p>
            <a:r>
              <a:rPr lang="en-US" dirty="0" smtClean="0"/>
              <a:t>Store under cover and on an impervious surface</a:t>
            </a:r>
          </a:p>
          <a:p>
            <a:r>
              <a:rPr lang="en-US" dirty="0" smtClean="0"/>
              <a:t>Containment for liquid chemicals stored near storm drains</a:t>
            </a:r>
          </a:p>
          <a:p>
            <a:r>
              <a:rPr lang="en-US" dirty="0" smtClean="0"/>
              <a:t>Batteries, lead and copper waste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Battery Storage</a:t>
            </a:r>
            <a:endParaRPr lang="en-US" dirty="0"/>
          </a:p>
        </p:txBody>
      </p:sp>
      <p:pic>
        <p:nvPicPr>
          <p:cNvPr id="2050" name="Picture 2" descr="C:\Documents and Settings\Kuba461\Desktop\NMTA PHOTOS\IMG_5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3600" y="3505200"/>
            <a:ext cx="3962400" cy="2971800"/>
          </a:xfrm>
          <a:prstGeom prst="rect">
            <a:avLst/>
          </a:prstGeom>
          <a:noFill/>
        </p:spPr>
      </p:pic>
      <p:pic>
        <p:nvPicPr>
          <p:cNvPr id="2051" name="Picture 3" descr="C:\Documents and Settings\Kuba461\Desktop\NMTA PHOTOS\IMG_27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133600"/>
            <a:ext cx="4267200" cy="3200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Covered Battery Storage</a:t>
            </a:r>
            <a:endParaRPr lang="en-US" dirty="0"/>
          </a:p>
        </p:txBody>
      </p:sp>
      <p:pic>
        <p:nvPicPr>
          <p:cNvPr id="56323" name="Picture 2" descr="Y:\Stormwater\Boatyard SW\Boatyard Photos\San Juan Boatyards\BYSW - Islands Marine Center WAG030072C October 8 2008\BYSW - Islands Marine Center WAG030072C October 8 2008 KB\IMG_18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0" y="2514600"/>
            <a:ext cx="4064000" cy="30480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Secondary Containment</a:t>
            </a:r>
            <a:endParaRPr lang="en-US" dirty="0"/>
          </a:p>
        </p:txBody>
      </p:sp>
      <p:pic>
        <p:nvPicPr>
          <p:cNvPr id="8" name="Picture 2" descr="C:\Documents and Settings\Kuba461\Desktop\NMTA PHOTOS\IMG_53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057400"/>
            <a:ext cx="38481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Y:\Stormwater\Boatyard SW\Boatyard Photos\Skagit Boatyards\BYSW - Cap Sante Marine South - WAG030022 - Aug 30 2007\Cap Sante Marine South - WAG030022 August 30 2007 AC\IMG_53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124200"/>
            <a:ext cx="4343400" cy="325755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 bwMode="auto">
          <a:xfrm rot="-360000">
            <a:off x="4343400" y="4191000"/>
            <a:ext cx="68580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Pollutants of Concern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191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Copper – bottom paint, propellers</a:t>
            </a:r>
          </a:p>
          <a:p>
            <a:pPr eaLnBrk="1" hangingPunct="1">
              <a:defRPr/>
            </a:pPr>
            <a:r>
              <a:rPr lang="en-US" dirty="0" smtClean="0"/>
              <a:t>Zinc – zinc anodes, uncoated galvanized surfaces, propellers</a:t>
            </a:r>
          </a:p>
          <a:p>
            <a:pPr eaLnBrk="1" hangingPunct="1">
              <a:defRPr/>
            </a:pPr>
            <a:r>
              <a:rPr lang="en-US" dirty="0" smtClean="0"/>
              <a:t>Oil and Grease – leaks and spills</a:t>
            </a:r>
          </a:p>
          <a:p>
            <a:pPr eaLnBrk="1" hangingPunct="1">
              <a:defRPr/>
            </a:pPr>
            <a:r>
              <a:rPr lang="en-US" dirty="0" smtClean="0"/>
              <a:t>Suspended Solids – gravel lots, solids management</a:t>
            </a:r>
          </a:p>
          <a:p>
            <a:pPr eaLnBrk="1" hangingPunct="1">
              <a:defRPr/>
            </a:pPr>
            <a:r>
              <a:rPr lang="en-US" dirty="0" smtClean="0"/>
              <a:t>Lead – batteries, keel material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Mandatory BMPS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3600" dirty="0" smtClean="0"/>
              <a:t>Wash Pad Decontamination</a:t>
            </a:r>
          </a:p>
          <a:p>
            <a:r>
              <a:rPr lang="en-US" dirty="0" smtClean="0"/>
              <a:t>Clean pad prior to actively pumping or passively discharging to waters of the state</a:t>
            </a:r>
          </a:p>
          <a:p>
            <a:r>
              <a:rPr lang="en-US" dirty="0" smtClean="0"/>
              <a:t>Clean sump of all debris</a:t>
            </a:r>
          </a:p>
          <a:p>
            <a:r>
              <a:rPr lang="en-US" dirty="0" smtClean="0"/>
              <a:t>Ensure valve or bypass is set correctly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Wash Pad Cleaning</a:t>
            </a:r>
            <a:endParaRPr lang="en-US" dirty="0"/>
          </a:p>
        </p:txBody>
      </p:sp>
      <p:pic>
        <p:nvPicPr>
          <p:cNvPr id="3" name="Picture 2" descr="C:\Documents and Settings\Kuba461\Desktop\NMTA PHOTOS\IMG_62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352800"/>
            <a:ext cx="4038600" cy="3028950"/>
          </a:xfrm>
          <a:prstGeom prst="rect">
            <a:avLst/>
          </a:prstGeom>
          <a:noFill/>
        </p:spPr>
      </p:pic>
      <p:pic>
        <p:nvPicPr>
          <p:cNvPr id="3074" name="Picture 2" descr="Y:\Stormwater\Boatyard SW\Boatyard Photos\Whatcom Boatyards\BYSW - The Landings at Colony Wharf WAG03006\BYSW - The Landings at Colony Wharf ( Buffalo Boats) May 28 2010 KB\IMG_41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0"/>
            <a:ext cx="3987800" cy="29908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Wash Pad Discharge</a:t>
            </a:r>
            <a:endParaRPr lang="en-US" dirty="0"/>
          </a:p>
        </p:txBody>
      </p:sp>
      <p:pic>
        <p:nvPicPr>
          <p:cNvPr id="5" name="Content Placeholder 4" descr="IMG_261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2447925"/>
            <a:ext cx="4038600" cy="3028950"/>
          </a:xfrm>
        </p:spPr>
      </p:pic>
      <p:pic>
        <p:nvPicPr>
          <p:cNvPr id="8194" name="Picture 2" descr="Y:\Stormwater\Boatyard SW\Boatyard Photos\Whatcom Boatyards\BYSW - Seaview Fairhaven\Seaview Fairhaven February 11 2010\IMG_37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447925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Mandatory BMPs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657600"/>
          </a:xfrm>
        </p:spPr>
        <p:txBody>
          <a:bodyPr/>
          <a:lstStyle/>
          <a:p>
            <a:pPr>
              <a:buNone/>
            </a:pPr>
            <a:r>
              <a:rPr lang="en-US" sz="3600" dirty="0" smtClean="0"/>
              <a:t>Sewage and Gray Water Discharges</a:t>
            </a:r>
          </a:p>
          <a:p>
            <a:r>
              <a:rPr lang="en-US" dirty="0" smtClean="0"/>
              <a:t>Discharge prohibited</a:t>
            </a:r>
          </a:p>
          <a:p>
            <a:r>
              <a:rPr lang="en-US" dirty="0" smtClean="0"/>
              <a:t>Written notice to customers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Kuba461\Desktop\NMTA PHOTOS\IMG_368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530673"/>
            <a:ext cx="4325937" cy="324445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Solid Waste </a:t>
            </a:r>
          </a:p>
        </p:txBody>
      </p:sp>
      <p:pic>
        <p:nvPicPr>
          <p:cNvPr id="13315" name="Picture 2" descr="Y:\Stormwater\Boatyard SW\Boatyard Presentations\Photos\P10101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6199" y="2209800"/>
            <a:ext cx="4332941" cy="3810000"/>
          </a:xfrm>
          <a:noFill/>
        </p:spPr>
      </p:pic>
      <p:sp>
        <p:nvSpPr>
          <p:cNvPr id="6" name="Rectangle 5"/>
          <p:cNvSpPr/>
          <p:nvPr/>
        </p:nvSpPr>
        <p:spPr bwMode="auto">
          <a:xfrm>
            <a:off x="6858000" y="4572000"/>
            <a:ext cx="914400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Visual Monitoring - Inspections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362200"/>
            <a:ext cx="8915400" cy="350520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/>
              <a:t>Weekly by qualified staff – Inspection Checklist</a:t>
            </a:r>
          </a:p>
          <a:p>
            <a:pPr>
              <a:defRPr/>
            </a:pPr>
            <a:r>
              <a:rPr lang="en-US" dirty="0" smtClean="0"/>
              <a:t>Sampling location – floating material, oil and grease, turbidity, odor, etc. – correct and record</a:t>
            </a:r>
          </a:p>
          <a:p>
            <a:pPr>
              <a:defRPr/>
            </a:pPr>
            <a:r>
              <a:rPr lang="en-US" dirty="0" smtClean="0"/>
              <a:t>Illicit Discharges</a:t>
            </a:r>
          </a:p>
          <a:p>
            <a:pPr>
              <a:defRPr/>
            </a:pPr>
            <a:r>
              <a:rPr lang="en-US" dirty="0" smtClean="0"/>
              <a:t>BMP operation and maintenance</a:t>
            </a:r>
          </a:p>
          <a:p>
            <a:pPr>
              <a:defRPr/>
            </a:pPr>
            <a:r>
              <a:rPr lang="en-US" dirty="0" smtClean="0"/>
              <a:t>Update site map and SWPPP as needed</a:t>
            </a:r>
          </a:p>
          <a:p>
            <a:pPr>
              <a:defRPr/>
            </a:pPr>
            <a:endParaRPr lang="en-US" dirty="0"/>
          </a:p>
          <a:p>
            <a:pPr lvl="1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SWPPP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343400"/>
          </a:xfrm>
        </p:spPr>
        <p:txBody>
          <a:bodyPr/>
          <a:lstStyle/>
          <a:p>
            <a:r>
              <a:rPr lang="en-US" dirty="0" smtClean="0"/>
              <a:t>Facility description and evaluation, BMPs</a:t>
            </a:r>
          </a:p>
          <a:p>
            <a:r>
              <a:rPr lang="en-US" dirty="0" smtClean="0"/>
              <a:t>Monitoring and Spills plan – Pollution Prevention Team</a:t>
            </a:r>
          </a:p>
          <a:p>
            <a:r>
              <a:rPr lang="en-US" dirty="0" smtClean="0"/>
              <a:t>Records of employee training, inspections</a:t>
            </a:r>
          </a:p>
          <a:p>
            <a:r>
              <a:rPr lang="en-US" dirty="0" smtClean="0"/>
              <a:t>Receipts for BMP implementation</a:t>
            </a:r>
          </a:p>
          <a:p>
            <a:r>
              <a:rPr lang="en-US" dirty="0" smtClean="0"/>
              <a:t>Updated as needed based on inspections and responses to samples over benchmarks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QUESTIONS? </a:t>
            </a:r>
          </a:p>
        </p:txBody>
      </p:sp>
      <p:pic>
        <p:nvPicPr>
          <p:cNvPr id="5" name="Content Placeholder 3" descr="blue wash water 3"/>
          <p:cNvPicPr>
            <a:picLocks noGrp="1" noChangeAspect="1" noChangeArrowheads="1"/>
          </p:cNvPicPr>
          <p:nvPr>
            <p:ph idx="1"/>
          </p:nvPr>
        </p:nvPicPr>
        <p:blipFill>
          <a:blip r:embed="rId3" r:link="rId4" cstate="print"/>
          <a:srcRect/>
          <a:stretch>
            <a:fillRect/>
          </a:stretch>
        </p:blipFill>
        <p:spPr>
          <a:xfrm>
            <a:off x="1295400" y="1504950"/>
            <a:ext cx="6553200" cy="474345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6" name="Down Arrow 5"/>
          <p:cNvSpPr>
            <a:spLocks noChangeArrowheads="1"/>
          </p:cNvSpPr>
          <p:nvPr/>
        </p:nvSpPr>
        <p:spPr bwMode="auto">
          <a:xfrm>
            <a:off x="6172200" y="4343400"/>
            <a:ext cx="457200" cy="1676400"/>
          </a:xfrm>
          <a:prstGeom prst="downArrow">
            <a:avLst>
              <a:gd name="adj1" fmla="val 50000"/>
              <a:gd name="adj2" fmla="val 49992"/>
            </a:avLst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153400" cy="1143000"/>
          </a:xfrm>
        </p:spPr>
        <p:txBody>
          <a:bodyPr/>
          <a:lstStyle/>
          <a:p>
            <a:r>
              <a:rPr lang="en-US" dirty="0" smtClean="0"/>
              <a:t>Benchmarks and Limits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153400" cy="4068763"/>
          </a:xfrm>
        </p:spPr>
        <p:txBody>
          <a:bodyPr>
            <a:noAutofit/>
          </a:bodyPr>
          <a:lstStyle/>
          <a:p>
            <a:pPr marL="57150" indent="0">
              <a:spcBef>
                <a:spcPts val="1200"/>
              </a:spcBef>
              <a:spcAft>
                <a:spcPts val="600"/>
              </a:spcAft>
              <a:buClrTx/>
              <a:buNone/>
            </a:pPr>
            <a:r>
              <a:rPr lang="en-US" sz="3200" dirty="0" smtClean="0"/>
              <a:t>NPDES - Waste Water Discharge Permit</a:t>
            </a:r>
          </a:p>
          <a:p>
            <a:pPr marL="400050" indent="-342900">
              <a:spcBef>
                <a:spcPts val="1200"/>
              </a:spcBef>
              <a:spcAft>
                <a:spcPts val="600"/>
              </a:spcAft>
              <a:buClr>
                <a:srgbClr val="FFFF00"/>
              </a:buClr>
            </a:pPr>
            <a:r>
              <a:rPr lang="en-US" sz="2800" dirty="0" smtClean="0"/>
              <a:t>Benchmarks (Stormwater) - limits based on treatment technology with an allowable period of time to meet those limits with source control methods.</a:t>
            </a:r>
          </a:p>
          <a:p>
            <a:pPr marL="400050" indent="-342900">
              <a:spcBef>
                <a:spcPts val="1200"/>
              </a:spcBef>
              <a:spcAft>
                <a:spcPts val="600"/>
              </a:spcAft>
              <a:buClr>
                <a:srgbClr val="FFFF00"/>
              </a:buClr>
            </a:pPr>
            <a:r>
              <a:rPr lang="en-US" sz="2800" dirty="0" smtClean="0"/>
              <a:t>Effluent limits (POTW) – bright line. Exceeding effluent limit is a Permit violation.</a:t>
            </a:r>
          </a:p>
          <a:p>
            <a:pPr marL="57150" indent="-20638">
              <a:buClrTx/>
              <a:buNone/>
            </a:pPr>
            <a:endParaRPr lang="en-US" sz="4000" dirty="0" smtClean="0"/>
          </a:p>
          <a:p>
            <a:pPr marL="57150" indent="-20638">
              <a:buClrTx/>
              <a:buNone/>
            </a:pPr>
            <a:endParaRPr lang="en-US" sz="4000" dirty="0" smtClean="0"/>
          </a:p>
          <a:p>
            <a:pPr>
              <a:buClrTx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Wastewater From Boatyards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305800" cy="4800600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dirty="0" smtClean="0"/>
              <a:t>Two Main Wastewater Sources:</a:t>
            </a:r>
          </a:p>
          <a:p>
            <a:pPr marL="644652" lvl="1" indent="-34290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dirty="0" smtClean="0"/>
              <a:t>1. Pressure wash wastewater</a:t>
            </a:r>
          </a:p>
          <a:p>
            <a:pPr marL="644652" lvl="1" indent="-34290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dirty="0" smtClean="0"/>
              <a:t>2. </a:t>
            </a:r>
            <a:r>
              <a:rPr lang="en-US" dirty="0" err="1" smtClean="0"/>
              <a:t>Stormwater</a:t>
            </a:r>
            <a:r>
              <a:rPr lang="en-US" dirty="0" smtClean="0"/>
              <a:t> runoff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dirty="0" smtClean="0"/>
              <a:t>Primary wastewater pollutants:</a:t>
            </a:r>
          </a:p>
          <a:p>
            <a:pPr marL="644652" lvl="1" indent="-34290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dirty="0" smtClean="0"/>
              <a:t>1. Metals (copper, zinc, lead) µg/L</a:t>
            </a:r>
          </a:p>
          <a:p>
            <a:pPr marL="644652" lvl="1" indent="-34290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dirty="0" smtClean="0"/>
              <a:t>2. Total suspended solids (TSS) mg/L</a:t>
            </a:r>
          </a:p>
          <a:p>
            <a:pPr marL="644652" lvl="1" indent="-34290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dirty="0" smtClean="0"/>
              <a:t>3. Oil/grease mg/L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Wash Water Disposal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62400"/>
          </a:xfrm>
        </p:spPr>
        <p:txBody>
          <a:bodyPr/>
          <a:lstStyle/>
          <a:p>
            <a:r>
              <a:rPr lang="en-US" dirty="0" smtClean="0"/>
              <a:t>Discharge of water to surface water prohibited</a:t>
            </a:r>
          </a:p>
          <a:p>
            <a:r>
              <a:rPr lang="en-US" dirty="0" smtClean="0"/>
              <a:t>Most yards have closed loop wash water recycle system (pre-treatment)</a:t>
            </a:r>
          </a:p>
          <a:p>
            <a:r>
              <a:rPr lang="en-US" dirty="0" smtClean="0"/>
              <a:t>Spent wash water is trucked to POTW or discharged to sanitary (with approval)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Closed Loop Systems</a:t>
            </a:r>
            <a:endParaRPr lang="en-US" dirty="0"/>
          </a:p>
        </p:txBody>
      </p:sp>
      <p:pic>
        <p:nvPicPr>
          <p:cNvPr id="44035" name="Picture 2" descr="Y:\Stormwater\Boatyard SW\Boatyard Photos\Skagit Boatyards\BYSW - LaConner Maritime Services - WAG030074\BYSW LaConner Maritime Services June 27 2007 - WAG030074 KB\IMG_07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2447925"/>
            <a:ext cx="4038600" cy="3028950"/>
          </a:xfrm>
          <a:noFill/>
        </p:spPr>
      </p:pic>
      <p:pic>
        <p:nvPicPr>
          <p:cNvPr id="44036" name="Picture 4" descr="Y:\Stormwater\Boatyard SW\Boatyard Photos\Skagit Boatyards\BYSW - Port of Skagit County - WAG030036\BYSW - Port of Skagit County - WAG030036 - May 20 2009\IMG_29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24450" y="1905000"/>
            <a:ext cx="3086100" cy="41148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Pressure Wash Solids</a:t>
            </a:r>
            <a:endParaRPr lang="en-US" dirty="0"/>
          </a:p>
        </p:txBody>
      </p:sp>
      <p:pic>
        <p:nvPicPr>
          <p:cNvPr id="45059" name="Picture 2" descr="Y:\Stormwater\Boatyard SW\Boatyard Photos\Skagit Boatyards\BYSW - LaConner Maritime Services - WAG030074\BYSW LaConner Maritime ServicesAugust 20 2008 - WAG030074 AC\IMG_906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28800" y="1905000"/>
            <a:ext cx="5486400" cy="41148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cean">
  <a:themeElements>
    <a:clrScheme name="Ocean 9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FFFF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9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5007</TotalTime>
  <Words>1126</Words>
  <Application>Microsoft Office PowerPoint</Application>
  <PresentationFormat>On-screen Show (4:3)</PresentationFormat>
  <Paragraphs>237</Paragraphs>
  <Slides>47</Slides>
  <Notes>47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Ocean</vt:lpstr>
      <vt:lpstr>NPDES Boatyard Permit and Stormwater BMPs</vt:lpstr>
      <vt:lpstr>Main Points for Today’s Talk</vt:lpstr>
      <vt:lpstr>The Boatyard General Permit</vt:lpstr>
      <vt:lpstr>Pollutants of Concern</vt:lpstr>
      <vt:lpstr>Benchmarks and Limits</vt:lpstr>
      <vt:lpstr>Wastewater From Boatyards</vt:lpstr>
      <vt:lpstr>Pressure Wash Water Disposal</vt:lpstr>
      <vt:lpstr>Closed Loop Systems</vt:lpstr>
      <vt:lpstr>Pressure Wash Solids</vt:lpstr>
      <vt:lpstr>Pressure Wash Sludge Disposal</vt:lpstr>
      <vt:lpstr>Sampling</vt:lpstr>
      <vt:lpstr>Effluent Limits – POTW </vt:lpstr>
      <vt:lpstr>Benchmarks - Stormwater</vt:lpstr>
      <vt:lpstr>Additional Sampling</vt:lpstr>
      <vt:lpstr>Values Above Benchmark</vt:lpstr>
      <vt:lpstr>Values Above Benchmark</vt:lpstr>
      <vt:lpstr>Values Above Benchmark</vt:lpstr>
      <vt:lpstr>Financial Hardship Certification </vt:lpstr>
      <vt:lpstr>Mandatory BMPs</vt:lpstr>
      <vt:lpstr>BMP Notices</vt:lpstr>
      <vt:lpstr>Mandatory BMPs</vt:lpstr>
      <vt:lpstr>Vacuum Sanders</vt:lpstr>
      <vt:lpstr>Mandatory BMPs</vt:lpstr>
      <vt:lpstr>Mandatory BMPs</vt:lpstr>
      <vt:lpstr>Solids Management</vt:lpstr>
      <vt:lpstr>Solids Management</vt:lpstr>
      <vt:lpstr>Solids Management</vt:lpstr>
      <vt:lpstr>Leaks and Spills</vt:lpstr>
      <vt:lpstr>Spills</vt:lpstr>
      <vt:lpstr>Covered Work Area</vt:lpstr>
      <vt:lpstr>Marine Railway</vt:lpstr>
      <vt:lpstr>Mandatory BMPs</vt:lpstr>
      <vt:lpstr>Paints and Solvent Use</vt:lpstr>
      <vt:lpstr>Mandatory BMPs</vt:lpstr>
      <vt:lpstr>Mandatory BMPs</vt:lpstr>
      <vt:lpstr>Mandatory BMPs</vt:lpstr>
      <vt:lpstr>Battery Storage</vt:lpstr>
      <vt:lpstr>Covered Battery Storage</vt:lpstr>
      <vt:lpstr>Secondary Containment</vt:lpstr>
      <vt:lpstr>Mandatory BMPS</vt:lpstr>
      <vt:lpstr>Wash Pad Cleaning</vt:lpstr>
      <vt:lpstr>Wash Pad Discharge</vt:lpstr>
      <vt:lpstr>Mandatory BMPs</vt:lpstr>
      <vt:lpstr>Solid Waste </vt:lpstr>
      <vt:lpstr>Visual Monitoring - Inspections</vt:lpstr>
      <vt:lpstr>SWPPP</vt:lpstr>
      <vt:lpstr>QUESTIONS? </vt:lpstr>
    </vt:vector>
  </TitlesOfParts>
  <Company>Department of Ecology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State of Washington</dc:creator>
  <cp:lastModifiedBy>test</cp:lastModifiedBy>
  <cp:revision>315</cp:revision>
  <dcterms:created xsi:type="dcterms:W3CDTF">2007-01-13T16:55:33Z</dcterms:created>
  <dcterms:modified xsi:type="dcterms:W3CDTF">2011-11-23T17:44:04Z</dcterms:modified>
</cp:coreProperties>
</file>